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14" r:id="rId3"/>
    <p:sldId id="615" r:id="rId4"/>
    <p:sldId id="616" r:id="rId5"/>
    <p:sldId id="617" r:id="rId6"/>
    <p:sldId id="618" r:id="rId7"/>
    <p:sldId id="296" r:id="rId8"/>
    <p:sldId id="619" r:id="rId9"/>
    <p:sldId id="621" r:id="rId10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59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4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hyperlink" Target="https://www.bilibili.com/video/BV1V8411M7dH/?share_source=copy_web&amp;vd_source=a73c7b7cf1c4d865d906e31ee7b63e57" TargetMode="Externa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4" Type="http://schemas.openxmlformats.org/officeDocument/2006/relationships/slideLayout" Target="../slideLayouts/slideLayout5.xml"/><Relationship Id="rId33" Type="http://schemas.openxmlformats.org/officeDocument/2006/relationships/tags" Target="../tags/tag45.xml"/><Relationship Id="rId32" Type="http://schemas.openxmlformats.org/officeDocument/2006/relationships/tags" Target="../tags/tag44.xml"/><Relationship Id="rId31" Type="http://schemas.openxmlformats.org/officeDocument/2006/relationships/tags" Target="../tags/tag43.xml"/><Relationship Id="rId30" Type="http://schemas.openxmlformats.org/officeDocument/2006/relationships/tags" Target="../tags/tag42.xml"/><Relationship Id="rId3" Type="http://schemas.openxmlformats.org/officeDocument/2006/relationships/tags" Target="../tags/tag15.xml"/><Relationship Id="rId29" Type="http://schemas.openxmlformats.org/officeDocument/2006/relationships/tags" Target="../tags/tag41.xml"/><Relationship Id="rId28" Type="http://schemas.openxmlformats.org/officeDocument/2006/relationships/tags" Target="../tags/tag40.xml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9" Type="http://schemas.openxmlformats.org/officeDocument/2006/relationships/slideLayout" Target="../slideLayouts/slideLayout5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image" Target="../media/image11.png"/><Relationship Id="rId14" Type="http://schemas.openxmlformats.org/officeDocument/2006/relationships/image" Target="../media/image13.jpeg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807065" cy="285496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用编程语言设计小游戏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                     </a:t>
            </a:r>
            <a:r>
              <a:rPr lang="zh-CN" altLang="en-US" dirty="0"/>
              <a:t>接苹果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上节回顾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530" y="1210310"/>
            <a:ext cx="8460740" cy="4970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0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苹果为什么会下落？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821" y="2454995"/>
                  <a:ext cx="4391969" cy="9835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2200" b="1" dirty="0"/>
                    <a:t>“</a:t>
                  </a:r>
                  <a:r>
                    <a:rPr lang="zh-CN" altLang="en-US" sz="2200" b="1" dirty="0"/>
                    <a:t>接苹果</a:t>
                  </a:r>
                  <a:r>
                    <a:rPr lang="en-US" altLang="zh-CN" sz="2200" b="1" dirty="0"/>
                    <a:t>”</a:t>
                  </a:r>
                  <a:r>
                    <a:rPr lang="zh-CN" altLang="en-US" sz="2200" b="1" dirty="0"/>
                    <a:t>小游戏玩法说明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制作</a:t>
                  </a:r>
                  <a:r>
                    <a:rPr lang="en-US" altLang="zh-CN" sz="2200" b="1" dirty="0"/>
                    <a:t>“</a:t>
                  </a:r>
                  <a:r>
                    <a:rPr lang="zh-CN" altLang="en-US" sz="2200" b="1" dirty="0"/>
                    <a:t>接苹果</a:t>
                  </a:r>
                  <a:r>
                    <a:rPr lang="en-US" altLang="zh-CN" sz="2200" b="1" dirty="0"/>
                    <a:t>”</a:t>
                  </a:r>
                  <a:r>
                    <a:rPr lang="zh-CN" altLang="en-US" sz="2200" b="1" dirty="0"/>
                    <a:t>小游戏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苹果为什么会下落？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56635" y="1148080"/>
            <a:ext cx="10230485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苹果为什么会从树上掉下来呢？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660400" y="5441950"/>
            <a:ext cx="11003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【发现万有引力全靠苹果吗？】</a:t>
            </a:r>
            <a:r>
              <a:rPr lang="en-US" altLang="zh-CN"/>
              <a:t> </a:t>
            </a:r>
            <a:r>
              <a:rPr lang="en-US" altLang="zh-CN">
                <a:hlinkClick r:id="rId1" action="ppaction://hlinkfile"/>
              </a:rPr>
              <a:t>https://www.bilibili.com/video/BV1V8411M7dH/?share_source=copy_web&amp;vd_source=a73c7b7cf1c4d865d906e31ee7b63e57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0400" y="1677035"/>
            <a:ext cx="6876415" cy="571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这个问题指向了一个物理概念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万有引力定律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8" name="图片 7" descr="709b555ec848e416a83ed230a5fa8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310" y="1880870"/>
            <a:ext cx="3620135" cy="3853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7960" y="2139315"/>
            <a:ext cx="7348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17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世纪的一个午后，年轻的艾萨克</a:t>
            </a:r>
            <a:r>
              <a:rPr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牛顿坐在伍尔索普庄园的苹果树下沉思。忽然，一颗成熟的苹果从枝头坠落，砸在地上</a:t>
            </a:r>
            <a:r>
              <a:rPr lang="en-US" altLang="zh-CN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——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这一寻常的自然现象却点燃了他脑海中的火花：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为什么苹果总是垂直落向地面？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585" y="3178810"/>
            <a:ext cx="71132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</a:rPr>
              <a:t>牛顿敏锐地意识到，这种向下的牵引力或许与月球绕地球运行的力是同一种存在。经过多年的数学推导与观测验证，他最终在《自然哲学的数学原理》中提出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</a:rPr>
              <a:t>万有引力定律：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zh-CN" altLang="en-US" b="1" i="1">
                <a:latin typeface="华文仿宋" panose="02010600040101010101" charset="-122"/>
                <a:ea typeface="华文仿宋" panose="02010600040101010101" charset="-122"/>
              </a:rPr>
              <a:t>任何两个物体之间都存在相互吸引的力，其大小与它们的质量乘积成正比，与距离的平方成反比。</a:t>
            </a:r>
            <a:endParaRPr lang="zh-CN" altLang="en-US" b="1" i="1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120" y="4670425"/>
            <a:ext cx="7023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</a:rPr>
              <a:t>这一发现不仅解释了苹果的下落，更统一了天体运动与地面物体的力学规律，彻底改变了人类对宇宙的认知。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苹果为什么会下落？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0400" y="1183005"/>
            <a:ext cx="8660130" cy="51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生活中有哪些体现万有引力的地方呢？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478395" y="-33020"/>
            <a:ext cx="5473700" cy="3011170"/>
            <a:chOff x="1101" y="2667"/>
            <a:chExt cx="8626" cy="4742"/>
          </a:xfrm>
        </p:grpSpPr>
        <p:sp>
          <p:nvSpPr>
            <p:cNvPr id="16" name="文本框 15"/>
            <p:cNvSpPr txBox="1"/>
            <p:nvPr/>
          </p:nvSpPr>
          <p:spPr>
            <a:xfrm>
              <a:off x="1101" y="2667"/>
              <a:ext cx="8627" cy="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/>
                <a:t>小到苹果树上落下的苹果</a:t>
              </a:r>
              <a:r>
                <a:rPr lang="en-US" altLang="zh-CN" sz="2000"/>
                <a:t>......</a:t>
              </a:r>
              <a:endParaRPr lang="en-US" altLang="zh-CN" sz="2000"/>
            </a:p>
          </p:txBody>
        </p:sp>
        <p:pic>
          <p:nvPicPr>
            <p:cNvPr id="19" name="图片 18" descr="d070c466485dc123633ee2ebab9aaa7"/>
            <p:cNvPicPr>
              <a:picLocks noChangeAspect="1"/>
            </p:cNvPicPr>
            <p:nvPr/>
          </p:nvPicPr>
          <p:blipFill>
            <a:blip r:embed="rId1"/>
            <a:srcRect l="19901" t="12157" r="20914" b="16933"/>
            <a:stretch>
              <a:fillRect/>
            </a:stretch>
          </p:blipFill>
          <p:spPr>
            <a:xfrm>
              <a:off x="1575" y="3387"/>
              <a:ext cx="3558" cy="4022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34950" y="1697990"/>
            <a:ext cx="6611620" cy="3402965"/>
            <a:chOff x="5973" y="2667"/>
            <a:chExt cx="10207" cy="4732"/>
          </a:xfrm>
        </p:grpSpPr>
        <p:sp>
          <p:nvSpPr>
            <p:cNvPr id="17" name="文本框 16"/>
            <p:cNvSpPr txBox="1"/>
            <p:nvPr/>
          </p:nvSpPr>
          <p:spPr>
            <a:xfrm>
              <a:off x="6798" y="2667"/>
              <a:ext cx="9382" cy="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/>
                <a:t>大到火箭的每一次发射</a:t>
              </a:r>
              <a:r>
                <a:rPr lang="en-US" altLang="zh-CN" sz="2000"/>
                <a:t>......</a:t>
              </a:r>
              <a:endParaRPr lang="en-US" altLang="zh-CN" sz="200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973" y="3387"/>
              <a:ext cx="6528" cy="4012"/>
              <a:chOff x="5832" y="-180"/>
              <a:chExt cx="13141" cy="9894"/>
            </a:xfrm>
          </p:grpSpPr>
          <p:pic>
            <p:nvPicPr>
              <p:cNvPr id="20" name="图片 19" descr="b44c4bbb7c7bc5d231861ee209a6aae"/>
              <p:cNvPicPr>
                <a:picLocks noChangeAspect="1"/>
              </p:cNvPicPr>
              <p:nvPr/>
            </p:nvPicPr>
            <p:blipFill>
              <a:blip r:embed="rId2"/>
              <a:srcRect b="8389"/>
              <a:stretch>
                <a:fillRect/>
              </a:stretch>
            </p:blipFill>
            <p:spPr>
              <a:xfrm>
                <a:off x="5832" y="-180"/>
                <a:ext cx="6075" cy="9894"/>
              </a:xfrm>
              <a:prstGeom prst="rect">
                <a:avLst/>
              </a:prstGeom>
            </p:spPr>
          </p:pic>
          <p:pic>
            <p:nvPicPr>
              <p:cNvPr id="21" name="图片 20" descr="be7dffb43ae0db4533d476cd6159b16"/>
              <p:cNvPicPr>
                <a:picLocks noChangeAspect="1"/>
              </p:cNvPicPr>
              <p:nvPr/>
            </p:nvPicPr>
            <p:blipFill>
              <a:blip r:embed="rId3"/>
              <a:srcRect l="6351" r="6339" b="8389"/>
              <a:stretch>
                <a:fillRect/>
              </a:stretch>
            </p:blipFill>
            <p:spPr>
              <a:xfrm>
                <a:off x="11907" y="-180"/>
                <a:ext cx="7066" cy="9894"/>
              </a:xfrm>
              <a:prstGeom prst="rect">
                <a:avLst/>
              </a:prstGeom>
            </p:spPr>
          </p:pic>
        </p:grpSp>
      </p:grpSp>
      <p:grpSp>
        <p:nvGrpSpPr>
          <p:cNvPr id="32" name="组合 31"/>
          <p:cNvGrpSpPr/>
          <p:nvPr/>
        </p:nvGrpSpPr>
        <p:grpSpPr>
          <a:xfrm>
            <a:off x="5030470" y="3063240"/>
            <a:ext cx="6948170" cy="3495040"/>
            <a:chOff x="12048" y="2667"/>
            <a:chExt cx="10073" cy="4288"/>
          </a:xfrm>
        </p:grpSpPr>
        <p:sp>
          <p:nvSpPr>
            <p:cNvPr id="18" name="文本框 17"/>
            <p:cNvSpPr txBox="1"/>
            <p:nvPr/>
          </p:nvSpPr>
          <p:spPr>
            <a:xfrm>
              <a:off x="12739" y="2667"/>
              <a:ext cx="9382" cy="7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/>
                <a:t>再到月球的运行、地球的公转</a:t>
              </a:r>
              <a:r>
                <a:rPr lang="en-US" altLang="zh-CN" sz="2000"/>
                <a:t>......</a:t>
              </a:r>
              <a:endParaRPr lang="en-US" altLang="zh-CN" sz="200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2048" y="3387"/>
              <a:ext cx="7767" cy="3569"/>
              <a:chOff x="1341" y="2320"/>
              <a:chExt cx="15949" cy="7984"/>
            </a:xfrm>
          </p:grpSpPr>
          <p:pic>
            <p:nvPicPr>
              <p:cNvPr id="23" name="图片 22" descr="1c20a7275af6f89c5c770f2d1aad932"/>
              <p:cNvPicPr>
                <a:picLocks noChangeAspect="1"/>
              </p:cNvPicPr>
              <p:nvPr/>
            </p:nvPicPr>
            <p:blipFill>
              <a:blip r:embed="rId4"/>
              <a:srcRect l="7380" r="5427" b="11386"/>
              <a:stretch>
                <a:fillRect/>
              </a:stretch>
            </p:blipFill>
            <p:spPr>
              <a:xfrm>
                <a:off x="9434" y="2320"/>
                <a:ext cx="7857" cy="7985"/>
              </a:xfrm>
              <a:prstGeom prst="rect">
                <a:avLst/>
              </a:prstGeom>
            </p:spPr>
          </p:pic>
          <p:pic>
            <p:nvPicPr>
              <p:cNvPr id="24" name="图片 23" descr="a5051d22ed77fee5c6b2eebabb71d4e"/>
              <p:cNvPicPr>
                <a:picLocks noChangeAspect="1"/>
              </p:cNvPicPr>
              <p:nvPr/>
            </p:nvPicPr>
            <p:blipFill>
              <a:blip r:embed="rId5"/>
              <a:srcRect t="13111" b="12954"/>
              <a:stretch>
                <a:fillRect/>
              </a:stretch>
            </p:blipFill>
            <p:spPr>
              <a:xfrm>
                <a:off x="1341" y="2320"/>
                <a:ext cx="8093" cy="79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680" y="92710"/>
            <a:ext cx="3812540" cy="283718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1016635" y="3008630"/>
            <a:ext cx="10490835" cy="889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016635" y="4385945"/>
            <a:ext cx="10401300" cy="1524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>
            <p:custDataLst>
              <p:tags r:id="rId4"/>
            </p:custDataLst>
          </p:nvPr>
        </p:nvGrpSpPr>
        <p:grpSpPr>
          <a:xfrm>
            <a:off x="623570" y="1685925"/>
            <a:ext cx="5447665" cy="1258570"/>
            <a:chOff x="9561" y="2115"/>
            <a:chExt cx="8579" cy="1982"/>
          </a:xfrm>
        </p:grpSpPr>
        <p:sp>
          <p:nvSpPr>
            <p:cNvPr id="81" name="矩形: 圆角 80"/>
            <p:cNvSpPr/>
            <p:nvPr>
              <p:custDataLst>
                <p:tags r:id="rId5"/>
              </p:custDataLst>
            </p:nvPr>
          </p:nvSpPr>
          <p:spPr>
            <a:xfrm>
              <a:off x="9561" y="2115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6"/>
              </p:custDataLst>
            </p:nvPr>
          </p:nvGrpSpPr>
          <p:grpSpPr>
            <a:xfrm rot="0">
              <a:off x="9998" y="2219"/>
              <a:ext cx="8142" cy="1664"/>
              <a:chOff x="6348545" y="1408535"/>
              <a:chExt cx="5170354" cy="1056876"/>
            </a:xfrm>
          </p:grpSpPr>
          <p:sp>
            <p:nvSpPr>
              <p:cNvPr id="17" name="任意多边形: 形状 1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348545" y="1643535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77500" lnSpcReduction="20000"/>
              </a:bodyPr>
              <a:lstStyle/>
              <a:p>
                <a:pPr algn="ctr"/>
                <a:endParaRPr kumimoji="1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922966" y="1408535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GB" sz="2000" b="1" dirty="0"/>
                  <a:t>背景的选择？</a:t>
                </a:r>
                <a:endParaRPr lang="zh-CN" altLang="en-GB" sz="2000" b="1" dirty="0"/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922966" y="1898515"/>
                <a:ext cx="4595933" cy="56689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dirty="0">
                    <a:latin typeface="华文楷体" panose="02010600040101010101" charset="-122"/>
                    <a:ea typeface="华文楷体" panose="02010600040101010101" charset="-122"/>
                  </a:rPr>
                  <a:t>选择含有苹果树的背景</a:t>
                </a:r>
                <a:endParaRPr lang="zh-CN" altLang="en-GB" sz="16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</p:grpSp>
      <p:grpSp>
        <p:nvGrpSpPr>
          <p:cNvPr id="86" name="组合 85"/>
          <p:cNvGrpSpPr/>
          <p:nvPr>
            <p:custDataLst>
              <p:tags r:id="rId10"/>
            </p:custDataLst>
          </p:nvPr>
        </p:nvGrpSpPr>
        <p:grpSpPr>
          <a:xfrm>
            <a:off x="623570" y="3072765"/>
            <a:ext cx="5447665" cy="1258570"/>
            <a:chOff x="9561" y="4680"/>
            <a:chExt cx="8579" cy="1982"/>
          </a:xfrm>
        </p:grpSpPr>
        <p:sp>
          <p:nvSpPr>
            <p:cNvPr id="82" name="矩形: 圆角 81"/>
            <p:cNvSpPr/>
            <p:nvPr>
              <p:custDataLst>
                <p:tags r:id="rId11"/>
              </p:custDataLst>
            </p:nvPr>
          </p:nvSpPr>
          <p:spPr>
            <a:xfrm>
              <a:off x="9561" y="4680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>
                <a:solidFill>
                  <a:schemeClr val="accent1"/>
                </a:solidFill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12"/>
              </p:custDataLst>
            </p:nvPr>
          </p:nvGrpSpPr>
          <p:grpSpPr>
            <a:xfrm rot="0">
              <a:off x="9998" y="4717"/>
              <a:ext cx="8142" cy="1664"/>
              <a:chOff x="6348545" y="2994996"/>
              <a:chExt cx="5170354" cy="1056876"/>
            </a:xfrm>
          </p:grpSpPr>
          <p:sp>
            <p:nvSpPr>
              <p:cNvPr id="14" name="文本框 1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22966" y="2994996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en-US" altLang="en-GB" sz="2000" b="1" dirty="0"/>
                  <a:t>“</a:t>
                </a:r>
                <a:r>
                  <a:rPr lang="zh-CN" altLang="en-US" sz="2000" b="1" dirty="0"/>
                  <a:t>苹果</a:t>
                </a:r>
                <a:r>
                  <a:rPr lang="en-US" altLang="en-GB" sz="2000" b="1" dirty="0"/>
                  <a:t>”</a:t>
                </a:r>
                <a:r>
                  <a:rPr lang="zh-CN" altLang="en-US" sz="2000" b="1" dirty="0">
                    <a:sym typeface="+mn-ea"/>
                  </a:rPr>
                  <a:t>该如何产生？</a:t>
                </a:r>
                <a:endParaRPr lang="zh-CN" altLang="en-US" sz="2000" b="1" dirty="0"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922966" y="3484976"/>
                <a:ext cx="4595933" cy="566896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dirty="0">
                    <a:latin typeface="华文楷体" panose="02010600040101010101" charset="-122"/>
                    <a:ea typeface="华文楷体" panose="02010600040101010101" charset="-122"/>
                  </a:rPr>
                  <a:t>利用“随机生成”模块，随机生成苹果的位置</a:t>
                </a:r>
                <a:endParaRPr lang="zh-CN" altLang="en-GB" sz="16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6348545" y="3226256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 flip="none" rotWithShape="1">
                <a:gsLst>
                  <a:gs pos="6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>
                <a:outerShdw blurRad="127000" dist="127000" algn="ctr" rotWithShape="0">
                  <a:schemeClr val="accent2">
                    <a:alpha val="15000"/>
                  </a:schemeClr>
                </a:outerShdw>
              </a:effectLst>
            </p:spPr>
            <p:txBody>
              <a:bodyPr wrap="none" rtlCol="0" anchor="ctr">
                <a:normAutofit fontScale="92500" lnSpcReduction="20000"/>
              </a:bodyPr>
              <a:lstStyle/>
              <a:p>
                <a:pPr algn="ctr">
                  <a:lnSpc>
                    <a:spcPct val="110000"/>
                  </a:lnSpc>
                </a:pPr>
                <a:endParaRPr sz="2400" b="1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>
            <p:custDataLst>
              <p:tags r:id="rId16"/>
            </p:custDataLst>
          </p:nvPr>
        </p:nvGrpSpPr>
        <p:grpSpPr>
          <a:xfrm>
            <a:off x="623570" y="4440555"/>
            <a:ext cx="5447665" cy="1258570"/>
            <a:chOff x="9561" y="7244"/>
            <a:chExt cx="8579" cy="1982"/>
          </a:xfrm>
        </p:grpSpPr>
        <p:sp>
          <p:nvSpPr>
            <p:cNvPr id="83" name="矩形: 圆角 82"/>
            <p:cNvSpPr/>
            <p:nvPr>
              <p:custDataLst>
                <p:tags r:id="rId17"/>
              </p:custDataLst>
            </p:nvPr>
          </p:nvSpPr>
          <p:spPr>
            <a:xfrm>
              <a:off x="9561" y="7244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/>
            <p:cNvGrpSpPr/>
            <p:nvPr>
              <p:custDataLst>
                <p:tags r:id="rId18"/>
              </p:custDataLst>
            </p:nvPr>
          </p:nvGrpSpPr>
          <p:grpSpPr>
            <a:xfrm rot="0">
              <a:off x="9998" y="7394"/>
              <a:ext cx="8142" cy="1630"/>
              <a:chOff x="6348546" y="4694957"/>
              <a:chExt cx="5170354" cy="1035228"/>
            </a:xfrm>
          </p:grpSpPr>
          <p:sp>
            <p:nvSpPr>
              <p:cNvPr id="11" name="文本框 1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922967" y="4694957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lstStyle/>
              <a:p>
                <a:r>
                  <a:rPr lang="zh-CN" altLang="en-GB" sz="2000" b="1" dirty="0"/>
                  <a:t>玩家操控什么来接苹果呢？</a:t>
                </a:r>
                <a:endParaRPr lang="zh-CN" altLang="en-GB" sz="2000" b="1" dirty="0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2967" y="5184935"/>
                <a:ext cx="4595933" cy="54525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GB" sz="1600" dirty="0">
                    <a:latin typeface="华文楷体" panose="02010600040101010101" charset="-122"/>
                    <a:ea typeface="华文楷体" panose="02010600040101010101" charset="-122"/>
                  </a:rPr>
                  <a:t>在这个游戏中，我们选择用碗来接苹果</a:t>
                </a:r>
                <a:endParaRPr lang="zh-CN" altLang="en-GB" sz="16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13" name="任意多边形: 形状 12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348546" y="4922477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77500" lnSpcReduction="20000"/>
              </a:bodyPr>
              <a:lstStyle/>
              <a:p>
                <a:pPr algn="ctr"/>
                <a:endParaRPr kumimoji="1" sz="2000" b="1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60400" y="1207770"/>
            <a:ext cx="10718165" cy="470535"/>
          </a:xfrm>
          <a:prstGeom prst="rect">
            <a:avLst/>
          </a:prstGeom>
          <a:noFill/>
        </p:spPr>
        <p:txBody>
          <a:bodyPr vert="horz" wrap="square" rtlCol="0" anchor="t" anchorCtr="0">
            <a:normAutofit fontScale="90000"/>
          </a:bodyPr>
          <a:lstStyle/>
          <a:p>
            <a:r>
              <a:rPr lang="zh-CN" altLang="en-US" sz="2400" b="1" dirty="0"/>
              <a:t>让我们先来了解一下</a:t>
            </a:r>
            <a:r>
              <a:rPr lang="en-US" altLang="zh-CN" sz="2400" b="1" dirty="0"/>
              <a:t>“</a:t>
            </a:r>
            <a:r>
              <a:rPr lang="zh-CN" altLang="en-US" sz="2400" b="1" dirty="0"/>
              <a:t>接苹果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小游戏的基本要素有哪些吧！</a:t>
            </a:r>
            <a:endParaRPr lang="zh-CN" altLang="en-US"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接苹果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小游戏玩法说明</a:t>
            </a:r>
            <a:endParaRPr lang="zh-CN" altLang="en-US" dirty="0"/>
          </a:p>
        </p:txBody>
      </p:sp>
      <p:grpSp>
        <p:nvGrpSpPr>
          <p:cNvPr id="88" name="组合 87"/>
          <p:cNvGrpSpPr/>
          <p:nvPr>
            <p:custDataLst>
              <p:tags r:id="rId22"/>
            </p:custDataLst>
          </p:nvPr>
        </p:nvGrpSpPr>
        <p:grpSpPr>
          <a:xfrm>
            <a:off x="6366510" y="3072765"/>
            <a:ext cx="5633719" cy="1258570"/>
            <a:chOff x="9561" y="4680"/>
            <a:chExt cx="8872" cy="1982"/>
          </a:xfrm>
        </p:grpSpPr>
        <p:sp>
          <p:nvSpPr>
            <p:cNvPr id="89" name="矩形: 圆角 81"/>
            <p:cNvSpPr/>
            <p:nvPr>
              <p:custDataLst>
                <p:tags r:id="rId23"/>
              </p:custDataLst>
            </p:nvPr>
          </p:nvSpPr>
          <p:spPr>
            <a:xfrm>
              <a:off x="9561" y="4680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p>
              <a:pPr algn="r"/>
              <a:endParaRPr lang="zh-CN" altLang="en-US" b="1">
                <a:solidFill>
                  <a:schemeClr val="accent1"/>
                </a:solidFill>
              </a:endParaRPr>
            </a:p>
          </p:txBody>
        </p:sp>
        <p:grpSp>
          <p:nvGrpSpPr>
            <p:cNvPr id="90" name="组合 89"/>
            <p:cNvGrpSpPr/>
            <p:nvPr>
              <p:custDataLst>
                <p:tags r:id="rId24"/>
              </p:custDataLst>
            </p:nvPr>
          </p:nvGrpSpPr>
          <p:grpSpPr>
            <a:xfrm rot="0">
              <a:off x="9998" y="4717"/>
              <a:ext cx="8435" cy="1664"/>
              <a:chOff x="6348545" y="2994996"/>
              <a:chExt cx="5356415" cy="1056876"/>
            </a:xfrm>
          </p:grpSpPr>
          <p:sp>
            <p:nvSpPr>
              <p:cNvPr id="91" name="文本框 90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922966" y="2994996"/>
                <a:ext cx="4595933" cy="484804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rmAutofit/>
              </a:bodyPr>
              <a:p>
                <a:r>
                  <a:rPr lang="en-US" altLang="en-GB" sz="2000" b="1" dirty="0"/>
                  <a:t>“</a:t>
                </a:r>
                <a:r>
                  <a:rPr lang="zh-CN" altLang="en-US" sz="2000" b="1" dirty="0"/>
                  <a:t>苹果</a:t>
                </a:r>
                <a:r>
                  <a:rPr lang="en-US" altLang="en-GB" sz="2000" b="1" dirty="0"/>
                  <a:t>”</a:t>
                </a:r>
                <a:r>
                  <a:rPr lang="zh-CN" altLang="en-US" sz="2000" b="1" dirty="0">
                    <a:sym typeface="+mn-ea"/>
                  </a:rPr>
                  <a:t>产生后该如何实现移动呢？</a:t>
                </a:r>
                <a:endParaRPr lang="zh-CN" altLang="en-US" sz="2000" b="1" dirty="0">
                  <a:sym typeface="+mn-ea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923240" y="3484690"/>
                <a:ext cx="4781720" cy="567182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p>
                <a:pPr>
                  <a:lnSpc>
                    <a:spcPct val="120000"/>
                  </a:lnSpc>
                </a:pPr>
                <a:r>
                  <a:rPr lang="zh-CN" altLang="en-GB" sz="1600" dirty="0">
                    <a:latin typeface="华文楷体" panose="02010600040101010101" charset="-122"/>
                    <a:ea typeface="华文楷体" panose="02010600040101010101" charset="-122"/>
                  </a:rPr>
                  <a:t>苹果随机生成后，参考上节课中的知识，实现下落效果</a:t>
                </a:r>
                <a:endParaRPr lang="zh-CN" altLang="en-GB" sz="16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93" name="任意多边形: 形状 15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6348545" y="3226256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 flip="none" rotWithShape="1">
                <a:gsLst>
                  <a:gs pos="60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76200">
                <a:noFill/>
              </a:ln>
              <a:effectLst>
                <a:outerShdw blurRad="127000" dist="127000" algn="ctr" rotWithShape="0">
                  <a:schemeClr val="accent2">
                    <a:alpha val="15000"/>
                  </a:schemeClr>
                </a:outerShdw>
              </a:effectLst>
            </p:spPr>
            <p:txBody>
              <a:bodyPr wrap="none" rtlCol="0" anchor="ctr">
                <a:normAutofit fontScale="92500" lnSpcReduction="20000"/>
              </a:bodyPr>
              <a:p>
                <a:pPr algn="ctr">
                  <a:lnSpc>
                    <a:spcPct val="110000"/>
                  </a:lnSpc>
                </a:pPr>
                <a:endParaRPr sz="2400" b="1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4" name="组合 93"/>
          <p:cNvGrpSpPr/>
          <p:nvPr>
            <p:custDataLst>
              <p:tags r:id="rId28"/>
            </p:custDataLst>
          </p:nvPr>
        </p:nvGrpSpPr>
        <p:grpSpPr>
          <a:xfrm>
            <a:off x="6366510" y="4443730"/>
            <a:ext cx="5581649" cy="1270635"/>
            <a:chOff x="9561" y="7225"/>
            <a:chExt cx="8790" cy="2001"/>
          </a:xfrm>
        </p:grpSpPr>
        <p:sp>
          <p:nvSpPr>
            <p:cNvPr id="95" name="矩形: 圆角 82"/>
            <p:cNvSpPr/>
            <p:nvPr>
              <p:custDataLst>
                <p:tags r:id="rId29"/>
              </p:custDataLst>
            </p:nvPr>
          </p:nvSpPr>
          <p:spPr>
            <a:xfrm>
              <a:off x="9561" y="7244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96" name="组合 95"/>
            <p:cNvGrpSpPr/>
            <p:nvPr>
              <p:custDataLst>
                <p:tags r:id="rId30"/>
              </p:custDataLst>
            </p:nvPr>
          </p:nvGrpSpPr>
          <p:grpSpPr>
            <a:xfrm rot="0">
              <a:off x="9998" y="7225"/>
              <a:ext cx="8353" cy="1645"/>
              <a:chOff x="6348546" y="4587624"/>
              <a:chExt cx="5304343" cy="1044754"/>
            </a:xfrm>
          </p:grpSpPr>
          <p:sp>
            <p:nvSpPr>
              <p:cNvPr id="97" name="文本框 96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6678757" y="4587624"/>
                <a:ext cx="4974132" cy="484588"/>
              </a:xfrm>
              <a:prstGeom prst="rect">
                <a:avLst/>
              </a:prstGeom>
            </p:spPr>
            <p:txBody>
              <a:bodyPr vert="horz" wrap="square" lIns="91440" tIns="45720" rIns="91440" bIns="45720" anchor="b" anchorCtr="0">
                <a:noAutofit/>
              </a:bodyPr>
              <a:p>
                <a:r>
                  <a:rPr lang="zh-CN" altLang="en-GB" sz="1700" b="1" dirty="0"/>
                  <a:t>玩家通过什么样的操作，才能实现对碗的控制呢？</a:t>
                </a:r>
                <a:endParaRPr lang="zh-CN" altLang="en-GB" sz="1700" b="1" dirty="0"/>
              </a:p>
            </p:txBody>
          </p:sp>
          <p:sp>
            <p:nvSpPr>
              <p:cNvPr id="98" name="文本框 97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6922967" y="5087128"/>
                <a:ext cx="4595933" cy="54525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Autofit/>
              </a:bodyPr>
              <a:p>
                <a:pPr>
                  <a:lnSpc>
                    <a:spcPct val="120000"/>
                  </a:lnSpc>
                </a:pPr>
                <a:r>
                  <a:rPr lang="zh-CN" altLang="en-GB" sz="1600" dirty="0">
                    <a:latin typeface="华文楷体" panose="02010600040101010101" charset="-122"/>
                    <a:ea typeface="华文楷体" panose="02010600040101010101" charset="-122"/>
                  </a:rPr>
                  <a:t>实体物品：键盘，与虚拟物品：碗，进行连接交互</a:t>
                </a:r>
                <a:endParaRPr lang="zh-CN" altLang="en-GB" sz="16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99" name="任意多边形: 形状 12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348546" y="4922477"/>
                <a:ext cx="414624" cy="414624"/>
              </a:xfrm>
              <a:custGeom>
                <a:avLst/>
                <a:gdLst/>
                <a:ahLst/>
                <a:cxnLst>
                  <a:cxn ang="0">
                    <a:pos x="27" y="55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55" y="27"/>
                  </a:cxn>
                  <a:cxn ang="0">
                    <a:pos x="27" y="55"/>
                  </a:cxn>
                  <a:cxn ang="0">
                    <a:pos x="45" y="20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8" y="17"/>
                  </a:cxn>
                  <a:cxn ang="0">
                    <a:pos x="24" y="31"/>
                  </a:cxn>
                  <a:cxn ang="0">
                    <a:pos x="16" y="23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9" y="26"/>
                  </a:cxn>
                  <a:cxn ang="0">
                    <a:pos x="9" y="28"/>
                  </a:cxn>
                  <a:cxn ang="0">
                    <a:pos x="9" y="30"/>
                  </a:cxn>
                  <a:cxn ang="0">
                    <a:pos x="22" y="43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45" y="23"/>
                  </a:cxn>
                  <a:cxn ang="0">
                    <a:pos x="46" y="22"/>
                  </a:cxn>
                  <a:cxn ang="0">
                    <a:pos x="45" y="20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fontScale="77500" lnSpcReduction="20000"/>
              </a:bodyPr>
              <a:p>
                <a:pPr algn="ctr"/>
                <a:endParaRPr kumimoji="1" sz="2000" b="1" dirty="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73500" y="843915"/>
            <a:ext cx="7645400" cy="146558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 dirty="0">
                <a:sym typeface="+mn-ea"/>
              </a:rPr>
              <a:t>克隆体产生与人机交互</a:t>
            </a:r>
            <a:r>
              <a:rPr lang="en-US" altLang="zh-CN" sz="4800" dirty="0">
                <a:sym typeface="+mn-ea"/>
              </a:rPr>
              <a:t>   </a:t>
            </a:r>
            <a:br>
              <a:rPr lang="zh-CN" altLang="en-US" sz="4800" dirty="0">
                <a:sym typeface="+mn-ea"/>
              </a:rPr>
            </a:br>
            <a:r>
              <a:rPr lang="en-US" altLang="zh-CN" sz="4800" dirty="0">
                <a:sym typeface="+mn-ea"/>
              </a:rPr>
              <a:t>        ——</a:t>
            </a:r>
            <a:r>
              <a:rPr lang="zh-CN" altLang="en-US" sz="4800" dirty="0">
                <a:sym typeface="+mn-ea"/>
              </a:rPr>
              <a:t>制作</a:t>
            </a:r>
            <a:r>
              <a:rPr lang="en-US" altLang="zh-CN" sz="4800" dirty="0">
                <a:sym typeface="+mn-ea"/>
              </a:rPr>
              <a:t>“</a:t>
            </a:r>
            <a:r>
              <a:rPr lang="zh-CN" altLang="en-US" sz="4800" dirty="0">
                <a:sym typeface="+mn-ea"/>
              </a:rPr>
              <a:t>接苹果</a:t>
            </a:r>
            <a:r>
              <a:rPr lang="en-US" altLang="zh-CN" sz="4800" dirty="0">
                <a:sym typeface="+mn-ea"/>
              </a:rPr>
              <a:t>”</a:t>
            </a:r>
            <a:r>
              <a:rPr lang="zh-CN" altLang="en-US" sz="4800" dirty="0">
                <a:sym typeface="+mn-ea"/>
              </a:rPr>
              <a:t>小游戏</a:t>
            </a:r>
            <a:endParaRPr lang="zh-CN" altLang="en-US" sz="4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0" y="2309495"/>
            <a:ext cx="7366000" cy="4327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75730" y="483235"/>
            <a:ext cx="4898390" cy="545465"/>
          </a:xfrm>
          <a:prstGeom prst="rect">
            <a:avLst/>
          </a:prstGeom>
        </p:spPr>
        <p:txBody>
          <a:bodyPr wrap="square" anchor="t" anchorCtr="0">
            <a:normAutofit fontScale="80000"/>
          </a:bodyPr>
          <a:lstStyle/>
          <a:p>
            <a:pPr algn="ctr"/>
            <a:r>
              <a:rPr lang="zh-CN" altLang="en-US" sz="2400" b="1" dirty="0"/>
              <a:t>这一次，我们又需要用到哪些</a:t>
            </a:r>
            <a:r>
              <a:rPr lang="en-US" altLang="zh-CN" sz="2400" b="1" dirty="0"/>
              <a:t>“</a:t>
            </a:r>
            <a:r>
              <a:rPr lang="zh-CN" altLang="en-US" sz="2400" b="1" dirty="0"/>
              <a:t>积木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呢？</a:t>
            </a:r>
            <a:endParaRPr lang="en-US" altLang="zh-CN" sz="2400" dirty="0"/>
          </a:p>
        </p:txBody>
      </p:sp>
      <p:sp>
        <p:nvSpPr>
          <p:cNvPr id="111" name="矩形: 对角圆角 110"/>
          <p:cNvSpPr/>
          <p:nvPr>
            <p:custDataLst>
              <p:tags r:id="rId1"/>
            </p:custDataLst>
          </p:nvPr>
        </p:nvSpPr>
        <p:spPr>
          <a:xfrm>
            <a:off x="660400" y="1242695"/>
            <a:ext cx="5346700" cy="843280"/>
          </a:xfrm>
          <a:prstGeom prst="round2DiagRect">
            <a:avLst/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 rot="0">
            <a:off x="746125" y="1376045"/>
            <a:ext cx="4674235" cy="576580"/>
            <a:chOff x="736600" y="1341925"/>
            <a:chExt cx="4674235" cy="577044"/>
          </a:xfrm>
        </p:grpSpPr>
        <p:sp>
          <p:nvSpPr>
            <p:cNvPr id="27" name="椭圆 26"/>
            <p:cNvSpPr/>
            <p:nvPr>
              <p:custDataLst>
                <p:tags r:id="rId3"/>
              </p:custDataLst>
            </p:nvPr>
          </p:nvSpPr>
          <p:spPr>
            <a:xfrm>
              <a:off x="736600" y="1341925"/>
              <a:ext cx="576562" cy="5770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91440" tIns="45720" rIns="91440" bIns="45720" rtlCol="0" anchor="ctr" anchorCtr="0">
              <a:normAutofit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b="1" dirty="0">
                  <a:solidFill>
                    <a:srgbClr val="FFFFFF"/>
                  </a:solidFill>
                </a:rPr>
                <a:t>01</a:t>
              </a:r>
              <a:endParaRPr kumimoji="1"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 flipH="1">
              <a:off x="1379855" y="1380691"/>
              <a:ext cx="4030980" cy="453119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克隆体苹果生成：</a:t>
              </a:r>
              <a:endParaRPr lang="zh-CN" altLang="en-US" sz="2000" b="1" dirty="0"/>
            </a:p>
          </p:txBody>
        </p:sp>
      </p:grpSp>
      <p:grpSp>
        <p:nvGrpSpPr>
          <p:cNvPr id="118" name="组合 117"/>
          <p:cNvGrpSpPr/>
          <p:nvPr>
            <p:custDataLst>
              <p:tags r:id="rId5"/>
            </p:custDataLst>
          </p:nvPr>
        </p:nvGrpSpPr>
        <p:grpSpPr>
          <a:xfrm rot="0">
            <a:off x="660400" y="2254885"/>
            <a:ext cx="5346700" cy="843280"/>
            <a:chOff x="651078" y="2170358"/>
            <a:chExt cx="5346700" cy="843569"/>
          </a:xfrm>
        </p:grpSpPr>
        <p:sp>
          <p:nvSpPr>
            <p:cNvPr id="113" name="矩形: 对角圆角 112"/>
            <p:cNvSpPr/>
            <p:nvPr>
              <p:custDataLst>
                <p:tags r:id="rId6"/>
              </p:custDataLst>
            </p:nvPr>
          </p:nvSpPr>
          <p:spPr>
            <a:xfrm>
              <a:off x="651078" y="217035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6600" y="2303620"/>
              <a:ext cx="4752975" cy="577044"/>
              <a:chOff x="736600" y="2145167"/>
              <a:chExt cx="4752975" cy="577044"/>
            </a:xfrm>
          </p:grpSpPr>
          <p:sp>
            <p:nvSpPr>
              <p:cNvPr id="24" name="椭圆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736600" y="2145167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379855" y="2163101"/>
                <a:ext cx="4109720" cy="5276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克隆体苹果的移动：</a:t>
                </a:r>
                <a:endParaRPr lang="zh-CN" altLang="en-US" sz="2000" b="1" dirty="0"/>
              </a:p>
            </p:txBody>
          </p:sp>
        </p:grpSp>
      </p:grpSp>
      <p:grpSp>
        <p:nvGrpSpPr>
          <p:cNvPr id="119" name="组合 118"/>
          <p:cNvGrpSpPr/>
          <p:nvPr>
            <p:custDataLst>
              <p:tags r:id="rId9"/>
            </p:custDataLst>
          </p:nvPr>
        </p:nvGrpSpPr>
        <p:grpSpPr>
          <a:xfrm rot="0">
            <a:off x="660400" y="3275965"/>
            <a:ext cx="5346700" cy="843280"/>
            <a:chOff x="651078" y="3191538"/>
            <a:chExt cx="5346700" cy="843569"/>
          </a:xfrm>
        </p:grpSpPr>
        <p:sp>
          <p:nvSpPr>
            <p:cNvPr id="114" name="矩形: 对角圆角 113"/>
            <p:cNvSpPr/>
            <p:nvPr>
              <p:custDataLst>
                <p:tags r:id="rId10"/>
              </p:custDataLst>
            </p:nvPr>
          </p:nvSpPr>
          <p:spPr>
            <a:xfrm>
              <a:off x="651078" y="319153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>
              <p:custDataLst>
                <p:tags r:id="rId11"/>
              </p:custDataLst>
            </p:nvPr>
          </p:nvGrpSpPr>
          <p:grpSpPr>
            <a:xfrm>
              <a:off x="736600" y="3237775"/>
              <a:ext cx="5088255" cy="664069"/>
              <a:chOff x="736600" y="2861384"/>
              <a:chExt cx="5088255" cy="664069"/>
            </a:xfrm>
          </p:grpSpPr>
          <p:sp>
            <p:nvSpPr>
              <p:cNvPr id="21" name="椭圆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736600" y="2948409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3"/>
                </p:custDataLst>
              </p:nvPr>
            </p:nvSpPr>
            <p:spPr>
              <a:xfrm flipH="1">
                <a:off x="1379855" y="2861384"/>
                <a:ext cx="4445000" cy="5494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人机交互方式：键盘输入</a:t>
                </a:r>
                <a:endParaRPr lang="zh-CN" altLang="en-US" sz="2000" b="1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制作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接苹果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小游戏</a:t>
            </a:r>
            <a:endParaRPr lang="zh-CN" altLang="en-US" dirty="0"/>
          </a:p>
        </p:txBody>
      </p:sp>
      <p:pic>
        <p:nvPicPr>
          <p:cNvPr id="31" name="图片 30" descr="109d77a40df9c20021780a3ba5ab1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461510"/>
            <a:ext cx="2108200" cy="2400935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8200" y="4467225"/>
            <a:ext cx="3218815" cy="2395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0160" y="1105535"/>
            <a:ext cx="2197735" cy="3451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0680" y="1105535"/>
            <a:ext cx="3393440" cy="4812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76795" y="2254885"/>
            <a:ext cx="3100070" cy="453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0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1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14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15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16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17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18.xml><?xml version="1.0" encoding="utf-8"?>
<p:tagLst xmlns:p="http://schemas.openxmlformats.org/presentationml/2006/main">
  <p:tag name="KSO_WM_DIAGRAM_VIRTUALLY_FRAME" val="{&quot;height&quot;:391.2679527559055,&quot;left&quot;:52,&quot;top&quot;:89.78204724409449,&quot;width&quot;:855}"/>
</p:tagLst>
</file>

<file path=ppt/tags/tag19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20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1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2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3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4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857.9}"/>
</p:tagLst>
</file>

<file path=ppt/tags/tag25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6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7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8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29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30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857.9}"/>
</p:tagLst>
</file>

<file path=ppt/tags/tag31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2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3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4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5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6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857.9}"/>
</p:tagLst>
</file>

<file path=ppt/tags/tag37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8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39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40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1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2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857.9}"/>
</p:tagLst>
</file>

<file path=ppt/tags/tag43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4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5.xml><?xml version="1.0" encoding="utf-8"?>
<p:tagLst xmlns:p="http://schemas.openxmlformats.org/presentationml/2006/main">
  <p:tag name="KSO_WM_DIAGRAM_VIRTUALLY_FRAME" val="{&quot;height&quot;:391.2679527559055,&quot;left&quot;:49.1,&quot;top&quot;:89.78204724409449,&quot;width&quot;:917.5}"/>
</p:tagLst>
</file>

<file path=ppt/tags/tag46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47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48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49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50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1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2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3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4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5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6.xml><?xml version="1.0" encoding="utf-8"?>
<p:tagLst xmlns:p="http://schemas.openxmlformats.org/presentationml/2006/main">
  <p:tag name="KSO_WM_DIAGRAM_VIRTUALLY_FRAME" val="{&quot;height&quot;:384.85,&quot;left&quot;:52,&quot;top&quot;:97.25,&quot;width&quot;:421}"/>
</p:tagLst>
</file>

<file path=ppt/tags/tag57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8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9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6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7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8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ags/tag9.xml><?xml version="1.0" encoding="utf-8"?>
<p:tagLst xmlns:p="http://schemas.openxmlformats.org/presentationml/2006/main">
  <p:tag name="KSO_WM_DIAGRAM_VIRTUALLY_FRAME" val="{&quot;height&quot;:540,&quot;left&quot;:0,&quot;top&quot;:-0.05,&quot;width&quot;:975.6500787401576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WPS 演示</Application>
  <PresentationFormat>宽屏</PresentationFormat>
  <Paragraphs>93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华文楷体</vt:lpstr>
      <vt:lpstr>华文仿宋</vt:lpstr>
      <vt:lpstr>Arial Unicode MS</vt:lpstr>
      <vt:lpstr>Calibri</vt:lpstr>
      <vt:lpstr>Designed by OfficePLUS</vt:lpstr>
      <vt:lpstr>用编程语言设计小游戏——                                      接苹果</vt:lpstr>
      <vt:lpstr>上节回顾</vt:lpstr>
      <vt:lpstr>PowerPoint 演示文稿</vt:lpstr>
      <vt:lpstr>苹果为什么会下落？</vt:lpstr>
      <vt:lpstr>苹果为什么会下落？</vt:lpstr>
      <vt:lpstr>“接苹果”小游戏玩法说明</vt:lpstr>
      <vt:lpstr>克隆体产生与人机交互            ——制作“接苹果”小游戏</vt:lpstr>
      <vt:lpstr>制作“接苹果”小游戏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13</cp:revision>
  <cp:lastPrinted>2024-06-23T16:00:00Z</cp:lastPrinted>
  <dcterms:created xsi:type="dcterms:W3CDTF">2024-06-23T16:00:00Z</dcterms:created>
  <dcterms:modified xsi:type="dcterms:W3CDTF">2025-08-02T14:18:02Z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